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18"/>
  </p:notesMasterIdLst>
  <p:sldIdLst>
    <p:sldId id="258" r:id="rId4"/>
    <p:sldId id="264" r:id="rId5"/>
    <p:sldId id="261" r:id="rId6"/>
    <p:sldId id="263" r:id="rId7"/>
    <p:sldId id="260" r:id="rId8"/>
    <p:sldId id="265" r:id="rId9"/>
    <p:sldId id="267" r:id="rId10"/>
    <p:sldId id="266" r:id="rId11"/>
    <p:sldId id="262" r:id="rId12"/>
    <p:sldId id="268" r:id="rId13"/>
    <p:sldId id="269" r:id="rId14"/>
    <p:sldId id="271" r:id="rId15"/>
    <p:sldId id="273" r:id="rId16"/>
    <p:sldId id="274" r:id="rId17"/>
  </p:sldIdLst>
  <p:sldSz cx="9647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77" d="100"/>
          <a:sy n="77" d="100"/>
        </p:scale>
        <p:origin x="8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6317A-A017-E841-B0DC-41A62D31A12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1143000"/>
            <a:ext cx="4340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91A7B-FFE7-F54B-9594-09417D9CE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3884613" y="9023350"/>
            <a:ext cx="2971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7" tIns="47418" rIns="91187" bIns="47418" anchor="b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E59BE155-5D5E-E94B-BBEA-B77CDE8FB1A2}" type="slidenum">
              <a:rPr lang="en-GB" altLang="en-US" sz="1200">
                <a:solidFill>
                  <a:srgbClr val="000000"/>
                </a:solidFill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96913"/>
            <a:ext cx="4905375" cy="3487737"/>
          </a:xfrm>
          <a:ln/>
        </p:spPr>
      </p:sp>
      <p:sp>
        <p:nvSpPr>
          <p:cNvPr id="40964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r>
              <a:rPr lang="en-US" altLang="en-US">
                <a:latin typeface="Times New Roman" charset="0"/>
              </a:rPr>
              <a:t>No meat rice story</a:t>
            </a:r>
          </a:p>
        </p:txBody>
      </p:sp>
    </p:spTree>
    <p:extLst>
      <p:ext uri="{BB962C8B-B14F-4D97-AF65-F5344CB8AC3E}">
        <p14:creationId xmlns:p14="http://schemas.microsoft.com/office/powerpoint/2010/main" val="170659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884613" y="9023350"/>
            <a:ext cx="2971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7" tIns="47418" rIns="91187" bIns="47418" anchor="b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0B60269A-3FB6-0C46-8BD5-5A47126F3AAF}" type="slidenum">
              <a:rPr lang="en-GB" altLang="en-US" sz="1200">
                <a:solidFill>
                  <a:srgbClr val="000000"/>
                </a:solidFill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8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96913"/>
            <a:ext cx="4905375" cy="3487737"/>
          </a:xfrm>
          <a:ln/>
        </p:spPr>
      </p:sp>
      <p:sp>
        <p:nvSpPr>
          <p:cNvPr id="39940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r>
              <a:rPr lang="en-US" altLang="en-US">
                <a:latin typeface="Times New Roman" charset="0"/>
              </a:rPr>
              <a:t>No meat rice story</a:t>
            </a:r>
          </a:p>
        </p:txBody>
      </p:sp>
    </p:spTree>
    <p:extLst>
      <p:ext uri="{BB962C8B-B14F-4D97-AF65-F5344CB8AC3E}">
        <p14:creationId xmlns:p14="http://schemas.microsoft.com/office/powerpoint/2010/main" val="5106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543" y="1122363"/>
            <a:ext cx="82001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905" y="3602038"/>
            <a:ext cx="7235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0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3805" y="365125"/>
            <a:ext cx="208018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248" y="365125"/>
            <a:ext cx="6119967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543" y="2130426"/>
            <a:ext cx="8200152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086" y="3886200"/>
            <a:ext cx="67530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457200"/>
            <a:ext cx="868251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5040" b="58401"/>
          <a:stretch/>
        </p:blipFill>
        <p:spPr>
          <a:xfrm>
            <a:off x="3608318" y="0"/>
            <a:ext cx="6038920" cy="9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6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65" y="4406901"/>
            <a:ext cx="820015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65" y="2906713"/>
            <a:ext cx="82001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30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4638"/>
            <a:ext cx="868251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362" y="1600201"/>
            <a:ext cx="4260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013" y="1600201"/>
            <a:ext cx="4260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4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4638"/>
            <a:ext cx="868251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362" y="1535113"/>
            <a:ext cx="42625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2" y="2174875"/>
            <a:ext cx="42625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0664" y="1535113"/>
            <a:ext cx="42642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0664" y="2174875"/>
            <a:ext cx="4264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4638"/>
            <a:ext cx="868251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6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4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3050"/>
            <a:ext cx="317387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802" y="273051"/>
            <a:ext cx="53930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362" y="1435101"/>
            <a:ext cx="31738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926" y="4800600"/>
            <a:ext cx="578834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0926" y="612775"/>
            <a:ext cx="57883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0926" y="5367338"/>
            <a:ext cx="57883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4638"/>
            <a:ext cx="868251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95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247" y="274639"/>
            <a:ext cx="2170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362" y="274639"/>
            <a:ext cx="635109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27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543" y="2130426"/>
            <a:ext cx="8200152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086" y="3886200"/>
            <a:ext cx="67530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4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457200"/>
            <a:ext cx="868251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5040" b="58401"/>
          <a:stretch/>
        </p:blipFill>
        <p:spPr>
          <a:xfrm>
            <a:off x="3608318" y="0"/>
            <a:ext cx="6038920" cy="9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9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65" y="4406901"/>
            <a:ext cx="820015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65" y="2906713"/>
            <a:ext cx="82001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26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4638"/>
            <a:ext cx="868251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362" y="1600201"/>
            <a:ext cx="4260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013" y="1600201"/>
            <a:ext cx="4260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7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4638"/>
            <a:ext cx="868251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362" y="1535113"/>
            <a:ext cx="42625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2" y="2174875"/>
            <a:ext cx="42625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0664" y="1535113"/>
            <a:ext cx="42642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0664" y="2174875"/>
            <a:ext cx="4264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25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4638"/>
            <a:ext cx="868251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29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23" y="1709740"/>
            <a:ext cx="83207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223" y="4589465"/>
            <a:ext cx="83207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0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3050"/>
            <a:ext cx="317387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802" y="273051"/>
            <a:ext cx="53930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362" y="1435101"/>
            <a:ext cx="31738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47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926" y="4800600"/>
            <a:ext cx="578834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0926" y="612775"/>
            <a:ext cx="57883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0926" y="5367338"/>
            <a:ext cx="57883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274638"/>
            <a:ext cx="868251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2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247" y="274639"/>
            <a:ext cx="2170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362" y="274639"/>
            <a:ext cx="635109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248" y="1825625"/>
            <a:ext cx="410007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914" y="1825625"/>
            <a:ext cx="410007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9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04" y="365127"/>
            <a:ext cx="832074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505" y="1681163"/>
            <a:ext cx="40812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505" y="2505075"/>
            <a:ext cx="408123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3915" y="1681163"/>
            <a:ext cx="41013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3915" y="2505075"/>
            <a:ext cx="410133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3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04" y="457200"/>
            <a:ext cx="31114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333" y="987427"/>
            <a:ext cx="488391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504" y="2057400"/>
            <a:ext cx="31114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04" y="457200"/>
            <a:ext cx="31114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1333" y="987427"/>
            <a:ext cx="488391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504" y="2057400"/>
            <a:ext cx="31114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248" y="365127"/>
            <a:ext cx="83207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48" y="1825625"/>
            <a:ext cx="83207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247" y="6356352"/>
            <a:ext cx="2170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6C24-32D2-3D4A-A2F8-962DF319844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5648" y="6356352"/>
            <a:ext cx="3255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362" y="6356352"/>
            <a:ext cx="2170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F648-42EE-9949-B9F4-0A9DD82D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362" y="1600201"/>
            <a:ext cx="86825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362" y="6356351"/>
            <a:ext cx="225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6140" y="6356351"/>
            <a:ext cx="3054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3854" y="6356351"/>
            <a:ext cx="225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alphaModFix/>
          </a:blip>
          <a:srcRect r="35040" b="58401"/>
          <a:stretch/>
        </p:blipFill>
        <p:spPr>
          <a:xfrm>
            <a:off x="3570732" y="25153"/>
            <a:ext cx="6038920" cy="9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362" y="1600201"/>
            <a:ext cx="86825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362" y="6356351"/>
            <a:ext cx="225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3DBCF5E-A75C-254B-B770-3C623A6C48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6140" y="6356351"/>
            <a:ext cx="3054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3854" y="6356351"/>
            <a:ext cx="225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F6A55F9-B22A-9E41-A374-0448CB7FB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alphaModFix/>
          </a:blip>
          <a:srcRect r="35040" b="58401"/>
          <a:stretch/>
        </p:blipFill>
        <p:spPr>
          <a:xfrm>
            <a:off x="3570732" y="25153"/>
            <a:ext cx="6038920" cy="9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1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4" y="184065"/>
            <a:ext cx="9078689" cy="2333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1047" y="2829271"/>
            <a:ext cx="5248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Lucia A. </a:t>
            </a:r>
            <a:r>
              <a:rPr lang="en-US" sz="2000" b="1" dirty="0" err="1"/>
              <a:t>Pirisi</a:t>
            </a:r>
            <a:r>
              <a:rPr lang="en-US" sz="2000" b="1" dirty="0"/>
              <a:t>-Creek, MD, Principal Investigator</a:t>
            </a:r>
          </a:p>
          <a:p>
            <a:r>
              <a:rPr lang="en-US" sz="2000" b="1" dirty="0"/>
              <a:t>Edie Goldsmith, PhD, Program Coordinator</a:t>
            </a:r>
          </a:p>
          <a:p>
            <a:r>
              <a:rPr lang="en-US" sz="2000" b="1" dirty="0" err="1"/>
              <a:t>Kiona</a:t>
            </a:r>
            <a:r>
              <a:rPr lang="en-US" sz="2000" b="1" dirty="0"/>
              <a:t> Thomas, MS, Program Manager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494" y="4156636"/>
            <a:ext cx="9144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Institutional Program Leaders/Steering Committee members:</a:t>
            </a:r>
          </a:p>
          <a:p>
            <a:endParaRPr lang="en-US" sz="300" dirty="0"/>
          </a:p>
          <a:p>
            <a:r>
              <a:rPr lang="en-US" i="1" dirty="0"/>
              <a:t>USC</a:t>
            </a:r>
            <a:r>
              <a:rPr lang="en-US" dirty="0"/>
              <a:t>: Dr. Wayne Carver    </a:t>
            </a:r>
            <a:r>
              <a:rPr lang="en-US" i="1" dirty="0"/>
              <a:t>MUSC:</a:t>
            </a:r>
            <a:r>
              <a:rPr lang="en-US" dirty="0"/>
              <a:t> Dr. Roger </a:t>
            </a:r>
            <a:r>
              <a:rPr lang="en-US" dirty="0" err="1"/>
              <a:t>Markwald</a:t>
            </a:r>
            <a:r>
              <a:rPr lang="en-US" dirty="0"/>
              <a:t>   </a:t>
            </a:r>
            <a:r>
              <a:rPr lang="en-US" i="1" dirty="0"/>
              <a:t>Clemson University</a:t>
            </a:r>
            <a:r>
              <a:rPr lang="en-US" dirty="0"/>
              <a:t>: Dr. Martine </a:t>
            </a:r>
            <a:r>
              <a:rPr lang="en-US" dirty="0" err="1"/>
              <a:t>LaBerge</a:t>
            </a:r>
            <a:endParaRPr lang="en-US" dirty="0"/>
          </a:p>
          <a:p>
            <a:r>
              <a:rPr lang="en-US" i="1" dirty="0"/>
              <a:t>Furman University</a:t>
            </a:r>
            <a:r>
              <a:rPr lang="en-US" dirty="0"/>
              <a:t>: Dr. John Wheeler 		</a:t>
            </a:r>
            <a:r>
              <a:rPr lang="en-US" i="1" dirty="0"/>
              <a:t>Converse College</a:t>
            </a:r>
            <a:r>
              <a:rPr lang="en-US" dirty="0"/>
              <a:t>: Dr. </a:t>
            </a:r>
            <a:r>
              <a:rPr lang="en-US" dirty="0" err="1"/>
              <a:t>Neval</a:t>
            </a:r>
            <a:r>
              <a:rPr lang="en-US" dirty="0"/>
              <a:t> </a:t>
            </a:r>
            <a:r>
              <a:rPr lang="en-US" dirty="0" err="1"/>
              <a:t>Erturk</a:t>
            </a:r>
            <a:r>
              <a:rPr lang="en-US" dirty="0"/>
              <a:t> </a:t>
            </a:r>
          </a:p>
          <a:p>
            <a:r>
              <a:rPr lang="en-US" i="1" dirty="0"/>
              <a:t>College of Charleston</a:t>
            </a:r>
            <a:r>
              <a:rPr lang="en-US" dirty="0"/>
              <a:t>: Dr. James </a:t>
            </a:r>
            <a:r>
              <a:rPr lang="en-US" dirty="0" err="1"/>
              <a:t>Deavor</a:t>
            </a:r>
            <a:r>
              <a:rPr lang="en-US" dirty="0"/>
              <a:t>      </a:t>
            </a:r>
            <a:r>
              <a:rPr lang="en-US" dirty="0" smtClean="0"/>
              <a:t>           </a:t>
            </a:r>
            <a:r>
              <a:rPr lang="en-US" i="1" dirty="0" smtClean="0"/>
              <a:t>Winthrop </a:t>
            </a:r>
            <a:r>
              <a:rPr lang="en-US" i="1" dirty="0"/>
              <a:t>University</a:t>
            </a:r>
            <a:r>
              <a:rPr lang="en-US" dirty="0"/>
              <a:t>: </a:t>
            </a:r>
            <a:r>
              <a:rPr lang="en-US" dirty="0" smtClean="0"/>
              <a:t>Dr. </a:t>
            </a:r>
            <a:r>
              <a:rPr lang="en-US" dirty="0"/>
              <a:t>Robin </a:t>
            </a:r>
            <a:r>
              <a:rPr lang="en-US" dirty="0" err="1" smtClean="0"/>
              <a:t>Lammi</a:t>
            </a:r>
            <a:endParaRPr lang="en-US" dirty="0" smtClean="0"/>
          </a:p>
          <a:p>
            <a:r>
              <a:rPr lang="en-US" i="1" dirty="0" err="1" smtClean="0"/>
              <a:t>Claflin</a:t>
            </a:r>
            <a:r>
              <a:rPr lang="en-US" i="1" dirty="0" smtClean="0"/>
              <a:t> </a:t>
            </a:r>
            <a:r>
              <a:rPr lang="en-US" i="1" dirty="0"/>
              <a:t>University</a:t>
            </a:r>
            <a:r>
              <a:rPr lang="en-US" dirty="0"/>
              <a:t>: Dr. Angela Peters 		</a:t>
            </a:r>
            <a:r>
              <a:rPr lang="en-US" i="1" dirty="0"/>
              <a:t>SC State University</a:t>
            </a:r>
            <a:r>
              <a:rPr lang="en-US" dirty="0"/>
              <a:t>: Dr. Judith </a:t>
            </a:r>
            <a:r>
              <a:rPr lang="en-US" dirty="0" err="1"/>
              <a:t>Salley</a:t>
            </a:r>
            <a:r>
              <a:rPr lang="en-US" dirty="0"/>
              <a:t> </a:t>
            </a:r>
          </a:p>
          <a:p>
            <a:r>
              <a:rPr lang="en-US" i="1" dirty="0"/>
              <a:t>Presbyterian College</a:t>
            </a:r>
            <a:r>
              <a:rPr lang="en-US" dirty="0"/>
              <a:t>: Dr. Scott </a:t>
            </a:r>
            <a:r>
              <a:rPr lang="en-US" dirty="0" err="1"/>
              <a:t>Asbill</a:t>
            </a:r>
            <a:r>
              <a:rPr lang="en-US" dirty="0"/>
              <a:t> 		</a:t>
            </a:r>
            <a:r>
              <a:rPr lang="en-US" i="1" dirty="0"/>
              <a:t>Coastal Carolina University</a:t>
            </a:r>
            <a:r>
              <a:rPr lang="en-US" dirty="0"/>
              <a:t>: Dr. Paul Richardson </a:t>
            </a:r>
            <a:r>
              <a:rPr lang="en-US" i="1" dirty="0"/>
              <a:t>USC Aiken</a:t>
            </a:r>
            <a:r>
              <a:rPr lang="en-US" dirty="0"/>
              <a:t>, Dr. William Jackson 	</a:t>
            </a:r>
            <a:r>
              <a:rPr lang="en-US" dirty="0" smtClean="0"/>
              <a:t>               </a:t>
            </a:r>
            <a:r>
              <a:rPr lang="en-US" i="1" dirty="0" smtClean="0"/>
              <a:t>Francis </a:t>
            </a:r>
            <a:r>
              <a:rPr lang="en-US" i="1" dirty="0"/>
              <a:t>Marion University</a:t>
            </a:r>
            <a:r>
              <a:rPr lang="en-US" dirty="0"/>
              <a:t>: Dr. Ann </a:t>
            </a:r>
            <a:r>
              <a:rPr lang="en-US" dirty="0" err="1" smtClean="0"/>
              <a:t>Stoeckmann</a:t>
            </a:r>
            <a:endParaRPr lang="en-US" dirty="0" smtClean="0"/>
          </a:p>
          <a:p>
            <a:r>
              <a:rPr lang="en-US" i="1" dirty="0" smtClean="0"/>
              <a:t>Bioinformatics Core</a:t>
            </a:r>
            <a:r>
              <a:rPr lang="en-US" dirty="0" smtClean="0"/>
              <a:t>: Dr. </a:t>
            </a:r>
            <a:r>
              <a:rPr lang="en-US" dirty="0" err="1" smtClean="0"/>
              <a:t>Homayoun</a:t>
            </a:r>
            <a:r>
              <a:rPr lang="en-US" dirty="0" smtClean="0"/>
              <a:t> </a:t>
            </a:r>
            <a:r>
              <a:rPr lang="en-US" dirty="0" err="1" smtClean="0"/>
              <a:t>Valafar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9" y="1009403"/>
            <a:ext cx="8682514" cy="1006434"/>
          </a:xfrm>
        </p:spPr>
        <p:txBody>
          <a:bodyPr/>
          <a:lstStyle/>
          <a:p>
            <a:r>
              <a:rPr lang="en-US" sz="3600" dirty="0" smtClean="0"/>
              <a:t>Role of Core Facilities in Research Training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62" y="1813956"/>
            <a:ext cx="8682514" cy="4525963"/>
          </a:xfrm>
        </p:spPr>
        <p:txBody>
          <a:bodyPr/>
          <a:lstStyle/>
          <a:p>
            <a:r>
              <a:rPr lang="en-US" dirty="0" smtClean="0"/>
              <a:t>Core facilities provide training in the utilization of equipment and techniques to students and other scholars, through:</a:t>
            </a:r>
          </a:p>
          <a:p>
            <a:endParaRPr lang="en-US" sz="1400" dirty="0" smtClean="0"/>
          </a:p>
          <a:p>
            <a:pPr lvl="1"/>
            <a:r>
              <a:rPr lang="en-US" dirty="0" smtClean="0"/>
              <a:t>Summer REU programs</a:t>
            </a:r>
          </a:p>
          <a:p>
            <a:pPr lvl="1"/>
            <a:r>
              <a:rPr lang="en-US" dirty="0" smtClean="0"/>
              <a:t>Formal courses/workshops </a:t>
            </a:r>
          </a:p>
          <a:p>
            <a:pPr lvl="1"/>
            <a:r>
              <a:rPr lang="en-US" dirty="0" smtClean="0"/>
              <a:t>Project-specific training as a part of SC INBRE-funded project</a:t>
            </a:r>
          </a:p>
          <a:p>
            <a:pPr lvl="1"/>
            <a:r>
              <a:rPr lang="en-US" dirty="0" smtClean="0"/>
              <a:t>Guided tours and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20299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1015342"/>
            <a:ext cx="8682514" cy="1143000"/>
          </a:xfrm>
        </p:spPr>
        <p:txBody>
          <a:bodyPr/>
          <a:lstStyle/>
          <a:p>
            <a:r>
              <a:rPr lang="en-US" dirty="0" smtClean="0"/>
              <a:t>MUSC </a:t>
            </a:r>
            <a:r>
              <a:rPr lang="en-US" dirty="0" err="1" smtClean="0"/>
              <a:t>Proteogenomics</a:t>
            </a:r>
            <a:r>
              <a:rPr lang="en-US" dirty="0" smtClean="0"/>
              <a:t> Facility REU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15" y="2027713"/>
            <a:ext cx="868251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Organized in conjunction with the general MUSC Summer Research Experience for Undergraduate Students</a:t>
            </a:r>
          </a:p>
          <a:p>
            <a:r>
              <a:rPr lang="en-US" dirty="0" smtClean="0"/>
              <a:t>One or two students per year, selected by a competitive process</a:t>
            </a:r>
          </a:p>
          <a:p>
            <a:r>
              <a:rPr lang="en-US" dirty="0" smtClean="0"/>
              <a:t>Students come from any PUI in the state, URM students are strongly encouraged to participate</a:t>
            </a:r>
          </a:p>
          <a:p>
            <a:r>
              <a:rPr lang="en-US" dirty="0" smtClean="0"/>
              <a:t>8-week hands-on training in genomics and bioinformatics, culminating in a poster presentation at local symposium</a:t>
            </a:r>
          </a:p>
          <a:p>
            <a:r>
              <a:rPr lang="en-US" dirty="0" smtClean="0"/>
              <a:t>Publication and other presentations possible, depending on student performance and nature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749" b="87"/>
          <a:stretch/>
        </p:blipFill>
        <p:spPr>
          <a:xfrm>
            <a:off x="0" y="0"/>
            <a:ext cx="3111335" cy="685206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41964" y="1184566"/>
            <a:ext cx="6175170" cy="56674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Workshop sees 30 - 50 participants annually, from SC and beyond. </a:t>
            </a:r>
          </a:p>
          <a:p>
            <a:r>
              <a:rPr lang="en-US" dirty="0" smtClean="0"/>
              <a:t>In 2015: 33 participants from 5 US states and two foreign countries (Austria and Nigeria)</a:t>
            </a:r>
          </a:p>
          <a:p>
            <a:r>
              <a:rPr lang="en-US" dirty="0" smtClean="0"/>
              <a:t>Invited keynote speakers present daily seminars complementing workshop activities</a:t>
            </a:r>
          </a:p>
          <a:p>
            <a:r>
              <a:rPr lang="en-US" dirty="0" smtClean="0"/>
              <a:t>5 full days of hands-on training from specimen preparation and processing, to confocal imaging, to data analysis, under direct guidance from instructors</a:t>
            </a:r>
          </a:p>
          <a:p>
            <a:r>
              <a:rPr lang="en-US" dirty="0" smtClean="0"/>
              <a:t>Participants work with provided cell/tissue samples or bring their own samples to process: therefore, at the end of the workshop, participants may have conducted an entire experiment on their own materials</a:t>
            </a:r>
          </a:p>
          <a:p>
            <a:r>
              <a:rPr lang="en-US" dirty="0" smtClean="0"/>
              <a:t>Co-supported </a:t>
            </a:r>
            <a:r>
              <a:rPr lang="en-US" dirty="0"/>
              <a:t>by COBRE and INBRE funds and co-sponsored by host institution </a:t>
            </a:r>
            <a:endParaRPr lang="en-US" dirty="0" smtClean="0"/>
          </a:p>
          <a:p>
            <a:r>
              <a:rPr lang="en-US" dirty="0" smtClean="0"/>
              <a:t>Industry </a:t>
            </a:r>
            <a:r>
              <a:rPr lang="en-US" dirty="0"/>
              <a:t>participation/support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7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9" y="872837"/>
            <a:ext cx="8682514" cy="1143000"/>
          </a:xfrm>
        </p:spPr>
        <p:txBody>
          <a:bodyPr/>
          <a:lstStyle/>
          <a:p>
            <a:r>
              <a:rPr lang="en-US" sz="3200" dirty="0" smtClean="0"/>
              <a:t>Training as a part of SC INBRE funded projects </a:t>
            </a:r>
            <a:br>
              <a:rPr lang="en-US" sz="3200" dirty="0" smtClean="0"/>
            </a:br>
            <a:r>
              <a:rPr lang="en-US" sz="3200" dirty="0" smtClean="0"/>
              <a:t>(i.e.: Bioinformatics Pilot Projects and USC MCF/MUSC </a:t>
            </a:r>
            <a:r>
              <a:rPr lang="en-US" sz="3200" dirty="0" err="1" smtClean="0"/>
              <a:t>Proteogenomics</a:t>
            </a:r>
            <a:r>
              <a:rPr lang="en-US" sz="3200" dirty="0" smtClean="0"/>
              <a:t> facilities)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14" y="2573977"/>
            <a:ext cx="8682514" cy="39455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facility personnel provide one-on-one support and training to students involved in SC INBRE projects</a:t>
            </a:r>
          </a:p>
          <a:p>
            <a:r>
              <a:rPr lang="en-US" sz="2800" dirty="0" smtClean="0"/>
              <a:t>Core co-directors/managers work personally with investigators and their students to develop and conduct research projects</a:t>
            </a:r>
          </a:p>
          <a:p>
            <a:r>
              <a:rPr lang="en-US" sz="2800" dirty="0" smtClean="0"/>
              <a:t>All Bioinformatics Pilot Projects that make use of these core facilities must include a letter of support from core directors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00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2" y="1294411"/>
            <a:ext cx="8682514" cy="757052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dditional considerations/challenges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62" y="2312722"/>
            <a:ext cx="8682514" cy="3874323"/>
          </a:xfrm>
        </p:spPr>
        <p:txBody>
          <a:bodyPr>
            <a:normAutofit/>
          </a:bodyPr>
          <a:lstStyle/>
          <a:p>
            <a:r>
              <a:rPr lang="en-US" dirty="0" smtClean="0"/>
              <a:t>Sustainability: how much self-support is reasonable, and what is the true cost of self-support?</a:t>
            </a:r>
          </a:p>
          <a:p>
            <a:r>
              <a:rPr lang="en-US" dirty="0" smtClean="0"/>
              <a:t>Core facility utilization by PUI faculty and students</a:t>
            </a:r>
          </a:p>
          <a:p>
            <a:r>
              <a:rPr lang="en-US" dirty="0" smtClean="0"/>
              <a:t>Tracking of students that receive training at core facilities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>
          <a:xfrm>
            <a:off x="1011822" y="771897"/>
            <a:ext cx="8217543" cy="6192981"/>
            <a:chOff x="523240" y="0"/>
            <a:chExt cx="4627880" cy="3688079"/>
          </a:xfrm>
        </p:grpSpPr>
        <p:grpSp>
          <p:nvGrpSpPr>
            <p:cNvPr id="5" name="Group 4"/>
            <p:cNvGrpSpPr/>
            <p:nvPr/>
          </p:nvGrpSpPr>
          <p:grpSpPr>
            <a:xfrm>
              <a:off x="523240" y="0"/>
              <a:ext cx="4414512" cy="3688079"/>
              <a:chOff x="0" y="0"/>
              <a:chExt cx="5486400" cy="465963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485900" y="342900"/>
                <a:ext cx="228600" cy="2286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57500" y="3771900"/>
                <a:ext cx="228600" cy="2286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>
                    <a:ea typeface="ＭＳ 明朝"/>
                    <a:cs typeface="Times New Roman"/>
                  </a:rPr>
                  <a:t>    </a:t>
                </a: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5963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Oval 25"/>
              <p:cNvSpPr/>
              <p:nvPr/>
            </p:nvSpPr>
            <p:spPr>
              <a:xfrm>
                <a:off x="571500" y="685800"/>
                <a:ext cx="342900" cy="342900"/>
              </a:xfrm>
              <a:prstGeom prst="ellipse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14600" y="457200"/>
                <a:ext cx="272669" cy="2726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14600" y="1714500"/>
                <a:ext cx="342900" cy="342900"/>
              </a:xfrm>
              <a:prstGeom prst="ellipse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705568" y="3171368"/>
                <a:ext cx="342901" cy="342900"/>
              </a:xfrm>
              <a:prstGeom prst="ellipse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604553" y="3439705"/>
                <a:ext cx="272415" cy="27241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>
                    <a:ea typeface="ＭＳ 明朝"/>
                    <a:cs typeface="Times New Roman"/>
                  </a:rPr>
                  <a:t>    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79208" y="482873"/>
                <a:ext cx="267081" cy="2670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997960" y="1445260"/>
                <a:ext cx="272415" cy="27241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912359" y="1989649"/>
                <a:ext cx="258367" cy="255711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00100" y="1028700"/>
                <a:ext cx="228600" cy="2286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610358" y="1142444"/>
                <a:ext cx="252112" cy="22915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40560" y="2220705"/>
                <a:ext cx="275466" cy="25325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71600" y="1485900"/>
                <a:ext cx="228600" cy="2286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43200" y="1600200"/>
                <a:ext cx="228600" cy="2286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925445" y="2430145"/>
                <a:ext cx="272415" cy="27241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740660" y="2359660"/>
                <a:ext cx="272415" cy="27241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4"/>
            <p:cNvSpPr txBox="1"/>
            <p:nvPr/>
          </p:nvSpPr>
          <p:spPr>
            <a:xfrm>
              <a:off x="2535045" y="1415214"/>
              <a:ext cx="541655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>
                  <a:ea typeface="ＭＳ 明朝"/>
                  <a:cs typeface="Times New Roman"/>
                </a:rPr>
                <a:t>USC</a:t>
              </a:r>
              <a:endParaRPr lang="en-US" sz="1200">
                <a:ea typeface="ＭＳ 明朝"/>
                <a:cs typeface="Times New Roman"/>
              </a:endParaRPr>
            </a:p>
          </p:txBody>
        </p:sp>
        <p:sp>
          <p:nvSpPr>
            <p:cNvPr id="7" name="Text Box 8"/>
            <p:cNvSpPr txBox="1"/>
            <p:nvPr/>
          </p:nvSpPr>
          <p:spPr>
            <a:xfrm>
              <a:off x="3478815" y="2551746"/>
              <a:ext cx="647065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b="1">
                  <a:ea typeface="ＭＳ 明朝"/>
                  <a:cs typeface="Times New Roman"/>
                </a:rPr>
                <a:t>MUSC</a:t>
              </a:r>
              <a:endParaRPr lang="en-US" sz="1200">
                <a:ea typeface="ＭＳ 明朝"/>
                <a:cs typeface="Times New Roman"/>
              </a:endParaRPr>
            </a:p>
          </p:txBody>
        </p:sp>
        <p:sp>
          <p:nvSpPr>
            <p:cNvPr id="8" name="Text Box 9"/>
            <p:cNvSpPr txBox="1"/>
            <p:nvPr/>
          </p:nvSpPr>
          <p:spPr>
            <a:xfrm>
              <a:off x="3362960" y="2905760"/>
              <a:ext cx="481965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CofC</a:t>
              </a:r>
            </a:p>
          </p:txBody>
        </p:sp>
        <p:sp>
          <p:nvSpPr>
            <p:cNvPr id="9" name="Text Box 13"/>
            <p:cNvSpPr txBox="1"/>
            <p:nvPr/>
          </p:nvSpPr>
          <p:spPr>
            <a:xfrm>
              <a:off x="4196080" y="1828800"/>
              <a:ext cx="955040" cy="6197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Coastal Carolina U</a:t>
              </a:r>
            </a:p>
          </p:txBody>
        </p:sp>
        <p:sp>
          <p:nvSpPr>
            <p:cNvPr id="10" name="Text Box 14"/>
            <p:cNvSpPr txBox="1"/>
            <p:nvPr/>
          </p:nvSpPr>
          <p:spPr>
            <a:xfrm>
              <a:off x="3891280" y="1036320"/>
              <a:ext cx="965200" cy="4876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Francis Marion U</a:t>
              </a:r>
            </a:p>
          </p:txBody>
        </p:sp>
        <p:sp>
          <p:nvSpPr>
            <p:cNvPr id="11" name="Text Box 16"/>
            <p:cNvSpPr txBox="1"/>
            <p:nvPr/>
          </p:nvSpPr>
          <p:spPr>
            <a:xfrm>
              <a:off x="2494257" y="2083277"/>
              <a:ext cx="1134745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 err="1">
                  <a:ea typeface="ＭＳ 明朝"/>
                  <a:cs typeface="Times New Roman"/>
                </a:rPr>
                <a:t>Claflin</a:t>
              </a:r>
              <a:r>
                <a:rPr lang="en-US" sz="1200" dirty="0">
                  <a:ea typeface="ＭＳ 明朝"/>
                  <a:cs typeface="Times New Roman"/>
                </a:rPr>
                <a:t> U  SCSU</a:t>
              </a:r>
            </a:p>
          </p:txBody>
        </p:sp>
        <p:sp>
          <p:nvSpPr>
            <p:cNvPr id="12" name="Text Box 26"/>
            <p:cNvSpPr txBox="1"/>
            <p:nvPr/>
          </p:nvSpPr>
          <p:spPr>
            <a:xfrm>
              <a:off x="1666240" y="1920240"/>
              <a:ext cx="85344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USC Aiken</a:t>
              </a:r>
            </a:p>
          </p:txBody>
        </p:sp>
        <p:sp>
          <p:nvSpPr>
            <p:cNvPr id="13" name="Text Box 28"/>
            <p:cNvSpPr txBox="1"/>
            <p:nvPr/>
          </p:nvSpPr>
          <p:spPr>
            <a:xfrm>
              <a:off x="827226" y="568969"/>
              <a:ext cx="1042035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b="1">
                  <a:ea typeface="ＭＳ 明朝"/>
                  <a:cs typeface="Times New Roman"/>
                </a:rPr>
                <a:t>Clemson U</a:t>
              </a:r>
              <a:endParaRPr lang="en-US" sz="1200">
                <a:ea typeface="ＭＳ 明朝"/>
                <a:cs typeface="Times New Roman"/>
              </a:endParaRPr>
            </a:p>
          </p:txBody>
        </p:sp>
        <p:sp>
          <p:nvSpPr>
            <p:cNvPr id="14" name="Text Box 29"/>
            <p:cNvSpPr txBox="1"/>
            <p:nvPr/>
          </p:nvSpPr>
          <p:spPr>
            <a:xfrm>
              <a:off x="2747189" y="330384"/>
              <a:ext cx="94742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Winthrop U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691640" y="320040"/>
              <a:ext cx="183515" cy="1803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 Box 17"/>
            <p:cNvSpPr txBox="1"/>
            <p:nvPr/>
          </p:nvSpPr>
          <p:spPr>
            <a:xfrm>
              <a:off x="2524758" y="1096648"/>
              <a:ext cx="863600" cy="5181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Benedict College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951480" y="3144520"/>
              <a:ext cx="183515" cy="1803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33"/>
            <p:cNvSpPr txBox="1"/>
            <p:nvPr/>
          </p:nvSpPr>
          <p:spPr>
            <a:xfrm>
              <a:off x="2631440" y="3281680"/>
              <a:ext cx="1044575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USC Beaufort</a:t>
              </a:r>
            </a:p>
          </p:txBody>
        </p:sp>
        <p:sp>
          <p:nvSpPr>
            <p:cNvPr id="19" name="Text Box 34"/>
            <p:cNvSpPr txBox="1"/>
            <p:nvPr/>
          </p:nvSpPr>
          <p:spPr>
            <a:xfrm>
              <a:off x="717652" y="946342"/>
              <a:ext cx="94869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Anderson U</a:t>
              </a:r>
            </a:p>
          </p:txBody>
        </p:sp>
        <p:sp>
          <p:nvSpPr>
            <p:cNvPr id="20" name="Text Box 37"/>
            <p:cNvSpPr txBox="1"/>
            <p:nvPr/>
          </p:nvSpPr>
          <p:spPr>
            <a:xfrm>
              <a:off x="983085" y="151511"/>
              <a:ext cx="1689735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Furman U    Converse C</a:t>
              </a:r>
            </a:p>
          </p:txBody>
        </p:sp>
        <p:sp>
          <p:nvSpPr>
            <p:cNvPr id="21" name="Text Box 43"/>
            <p:cNvSpPr txBox="1"/>
            <p:nvPr/>
          </p:nvSpPr>
          <p:spPr>
            <a:xfrm>
              <a:off x="1590979" y="753176"/>
              <a:ext cx="11430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Presbyterian C</a:t>
              </a:r>
            </a:p>
          </p:txBody>
        </p:sp>
        <p:sp>
          <p:nvSpPr>
            <p:cNvPr id="22" name="Text Box 48"/>
            <p:cNvSpPr txBox="1"/>
            <p:nvPr/>
          </p:nvSpPr>
          <p:spPr>
            <a:xfrm>
              <a:off x="1239520" y="1300480"/>
              <a:ext cx="77851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a typeface="ＭＳ 明朝"/>
                  <a:cs typeface="Times New Roman"/>
                </a:rPr>
                <a:t>Lander U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>
          <a:xfrm>
            <a:off x="728444" y="4785409"/>
            <a:ext cx="3389628" cy="1260473"/>
            <a:chOff x="1" y="0"/>
            <a:chExt cx="3389628" cy="1260473"/>
          </a:xfrm>
        </p:grpSpPr>
        <p:grpSp>
          <p:nvGrpSpPr>
            <p:cNvPr id="42" name="Group 41"/>
            <p:cNvGrpSpPr/>
            <p:nvPr/>
          </p:nvGrpSpPr>
          <p:grpSpPr>
            <a:xfrm>
              <a:off x="1" y="0"/>
              <a:ext cx="3389628" cy="1260473"/>
              <a:chOff x="-1211171" y="-501744"/>
              <a:chExt cx="5051240" cy="1814214"/>
            </a:xfrm>
          </p:grpSpPr>
          <p:sp>
            <p:nvSpPr>
              <p:cNvPr id="45" name="Text Box 98"/>
              <p:cNvSpPr txBox="1"/>
              <p:nvPr/>
            </p:nvSpPr>
            <p:spPr>
              <a:xfrm>
                <a:off x="2237247" y="891351"/>
                <a:ext cx="828156" cy="34559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>
                    <a:latin typeface="Calibri"/>
                    <a:ea typeface="ＭＳ 明朝"/>
                    <a:cs typeface="Times New Roman"/>
                  </a:rPr>
                  <a:t>CRU</a:t>
                </a:r>
                <a:endParaRPr lang="en-US" sz="1200">
                  <a:ea typeface="ＭＳ 明朝"/>
                  <a:cs typeface="Times New Roman"/>
                </a:endParaRPr>
              </a:p>
            </p:txBody>
          </p:sp>
          <p:sp>
            <p:nvSpPr>
              <p:cNvPr id="46" name="Text Box 99"/>
              <p:cNvSpPr txBox="1"/>
              <p:nvPr/>
            </p:nvSpPr>
            <p:spPr>
              <a:xfrm>
                <a:off x="-1211171" y="-501744"/>
                <a:ext cx="3173914" cy="60394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>
                    <a:latin typeface="Calibri"/>
                    <a:ea typeface="ＭＳ 明朝"/>
                    <a:cs typeface="Times New Roman"/>
                  </a:rPr>
                  <a:t>&gt;30% Minority Students</a:t>
                </a:r>
                <a:endParaRPr lang="en-US" sz="1200">
                  <a:ea typeface="ＭＳ 明朝"/>
                  <a:cs typeface="Times New Roman"/>
                </a:endParaRPr>
              </a:p>
            </p:txBody>
          </p:sp>
          <p:sp>
            <p:nvSpPr>
              <p:cNvPr id="47" name="Text Box 100"/>
              <p:cNvSpPr txBox="1"/>
              <p:nvPr/>
            </p:nvSpPr>
            <p:spPr>
              <a:xfrm>
                <a:off x="-1050115" y="340328"/>
                <a:ext cx="2679760" cy="63839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>
                    <a:latin typeface="Calibri"/>
                    <a:ea typeface="ＭＳ 明朝"/>
                    <a:cs typeface="Times New Roman"/>
                  </a:rPr>
                  <a:t>Continuing Network PUI</a:t>
                </a:r>
                <a:endParaRPr lang="en-US" sz="1200">
                  <a:ea typeface="ＭＳ 明朝"/>
                  <a:cs typeface="Times New Roman"/>
                </a:endParaRPr>
              </a:p>
            </p:txBody>
          </p:sp>
          <p:sp>
            <p:nvSpPr>
              <p:cNvPr id="48" name="Text Box 101"/>
              <p:cNvSpPr txBox="1"/>
              <p:nvPr/>
            </p:nvSpPr>
            <p:spPr>
              <a:xfrm>
                <a:off x="-701898" y="855133"/>
                <a:ext cx="2420230" cy="38663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>
                    <a:latin typeface="Calibri"/>
                    <a:ea typeface="ＭＳ 明朝"/>
                    <a:cs typeface="Times New Roman"/>
                  </a:rPr>
                  <a:t>New Network PUI</a:t>
                </a:r>
                <a:endParaRPr lang="en-US" sz="1200"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102"/>
              <p:cNvSpPr txBox="1"/>
              <p:nvPr/>
            </p:nvSpPr>
            <p:spPr>
              <a:xfrm>
                <a:off x="277936" y="-29217"/>
                <a:ext cx="2578040" cy="45370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>
                    <a:latin typeface="Calibri"/>
                    <a:ea typeface="ＭＳ 明朝"/>
                    <a:cs typeface="Times New Roman"/>
                  </a:rPr>
                  <a:t>Outreach PUI</a:t>
                </a:r>
                <a:endParaRPr lang="en-US" sz="1200">
                  <a:ea typeface="ＭＳ 明朝"/>
                  <a:cs typeface="Times New Roman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43000" y="914400"/>
                <a:ext cx="280665" cy="299152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699361" y="873050"/>
                <a:ext cx="447039" cy="439420"/>
              </a:xfrm>
              <a:prstGeom prst="ellipse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714500" y="70555"/>
                <a:ext cx="321342" cy="27234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71600" y="457200"/>
                <a:ext cx="266700" cy="2667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Text Box 112"/>
              <p:cNvSpPr txBox="1"/>
              <p:nvPr/>
            </p:nvSpPr>
            <p:spPr>
              <a:xfrm>
                <a:off x="2011267" y="-452013"/>
                <a:ext cx="1828802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>
                    <a:latin typeface="Calibri"/>
                    <a:ea typeface="ＭＳ 明朝"/>
                    <a:cs typeface="Times New Roman"/>
                  </a:rPr>
                  <a:t>HBCU</a:t>
                </a:r>
                <a:endParaRPr lang="en-US" sz="1200"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2775585" y="126365"/>
              <a:ext cx="215265" cy="18923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754505" y="95885"/>
              <a:ext cx="187960" cy="20764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6" name="Oval 55"/>
          <p:cNvSpPr/>
          <p:nvPr/>
        </p:nvSpPr>
        <p:spPr>
          <a:xfrm>
            <a:off x="3098378" y="1326673"/>
            <a:ext cx="288799" cy="273701"/>
          </a:xfrm>
          <a:prstGeom prst="ellipse">
            <a:avLst/>
          </a:prstGeom>
          <a:solidFill>
            <a:srgbClr val="0000FF"/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4" y="902523"/>
            <a:ext cx="8227364" cy="5866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59245" y="4536375"/>
            <a:ext cx="1061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K-12 outreach</a:t>
            </a:r>
          </a:p>
        </p:txBody>
      </p:sp>
    </p:spTree>
    <p:extLst>
      <p:ext uri="{BB962C8B-B14F-4D97-AF65-F5344CB8AC3E}">
        <p14:creationId xmlns:p14="http://schemas.microsoft.com/office/powerpoint/2010/main" val="13587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2" y="1101437"/>
            <a:ext cx="8718727" cy="525186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 INBRE I</a:t>
            </a:r>
          </a:p>
          <a:p>
            <a:pPr lvl="1"/>
            <a:r>
              <a:rPr lang="en-US" dirty="0" smtClean="0"/>
              <a:t>Stem Cell Core facility, MUSC </a:t>
            </a:r>
          </a:p>
          <a:p>
            <a:pPr lvl="1"/>
            <a:r>
              <a:rPr lang="en-US" dirty="0" err="1" smtClean="0"/>
              <a:t>Proteogenomics</a:t>
            </a:r>
            <a:r>
              <a:rPr lang="en-US" dirty="0" smtClean="0"/>
              <a:t> facility, MUSC</a:t>
            </a:r>
          </a:p>
          <a:p>
            <a:pPr lvl="1"/>
            <a:r>
              <a:rPr lang="en-US" dirty="0" smtClean="0"/>
              <a:t>Instrumentation Resource Facility (IRF), USC School of Medicine</a:t>
            </a:r>
          </a:p>
          <a:p>
            <a:r>
              <a:rPr lang="en-US" dirty="0" smtClean="0"/>
              <a:t>SC INBRE II</a:t>
            </a:r>
          </a:p>
          <a:p>
            <a:pPr lvl="1"/>
            <a:r>
              <a:rPr lang="en-US" b="1" dirty="0" smtClean="0"/>
              <a:t>NMR facility, </a:t>
            </a:r>
            <a:r>
              <a:rPr lang="en-US" b="1" dirty="0" err="1" smtClean="0"/>
              <a:t>Claflin</a:t>
            </a:r>
            <a:r>
              <a:rPr lang="en-US" b="1" dirty="0" smtClean="0"/>
              <a:t> University</a:t>
            </a:r>
          </a:p>
          <a:p>
            <a:pPr lvl="1"/>
            <a:r>
              <a:rPr lang="en-US" dirty="0" err="1" smtClean="0"/>
              <a:t>Proteogenomics</a:t>
            </a:r>
            <a:r>
              <a:rPr lang="en-US" dirty="0" smtClean="0"/>
              <a:t> Facility, MUSC</a:t>
            </a:r>
          </a:p>
          <a:p>
            <a:pPr lvl="1"/>
            <a:r>
              <a:rPr lang="en-US" dirty="0" smtClean="0"/>
              <a:t>Microarray Core Facility (MCF), USC</a:t>
            </a:r>
          </a:p>
          <a:p>
            <a:pPr lvl="1"/>
            <a:r>
              <a:rPr lang="en-US" dirty="0" smtClean="0"/>
              <a:t>IRF, USC School of Medicine</a:t>
            </a:r>
          </a:p>
          <a:p>
            <a:pPr lvl="1"/>
            <a:r>
              <a:rPr lang="en-US" dirty="0" smtClean="0"/>
              <a:t>Biomedical Engineering Core, USC</a:t>
            </a:r>
          </a:p>
          <a:p>
            <a:r>
              <a:rPr lang="en-US" dirty="0" smtClean="0"/>
              <a:t>SC INBRE III</a:t>
            </a:r>
          </a:p>
          <a:p>
            <a:pPr lvl="1"/>
            <a:r>
              <a:rPr lang="en-US" b="1" dirty="0" err="1"/>
              <a:t>Proteogenomics</a:t>
            </a:r>
            <a:r>
              <a:rPr lang="en-US" b="1" dirty="0"/>
              <a:t> Facility, MUSC</a:t>
            </a:r>
          </a:p>
          <a:p>
            <a:pPr lvl="1"/>
            <a:r>
              <a:rPr lang="en-US" b="1" dirty="0"/>
              <a:t>Microarray </a:t>
            </a:r>
            <a:r>
              <a:rPr lang="en-US" b="1" dirty="0" smtClean="0"/>
              <a:t>Core Facility</a:t>
            </a:r>
            <a:r>
              <a:rPr lang="en-US" b="1" dirty="0"/>
              <a:t>, USC</a:t>
            </a:r>
          </a:p>
          <a:p>
            <a:pPr lvl="1"/>
            <a:r>
              <a:rPr lang="en-US" b="1" dirty="0"/>
              <a:t>IRF, </a:t>
            </a:r>
            <a:r>
              <a:rPr lang="en-US" b="1" dirty="0" smtClean="0"/>
              <a:t>USC School of Medicine</a:t>
            </a:r>
          </a:p>
          <a:p>
            <a:pPr lvl="1"/>
            <a:r>
              <a:rPr lang="en-US" dirty="0" smtClean="0"/>
              <a:t>Biomedical Engineering Core, USC</a:t>
            </a:r>
          </a:p>
          <a:p>
            <a:pPr lvl="1"/>
            <a:r>
              <a:rPr lang="en-US" dirty="0" smtClean="0"/>
              <a:t>Infrastructure building: animal facilities (Converse College; Presbyterian College) </a:t>
            </a:r>
            <a:r>
              <a:rPr lang="en-US" b="1" dirty="0" smtClean="0"/>
              <a:t>biological sample prep lab for NMR facility (</a:t>
            </a:r>
            <a:r>
              <a:rPr lang="en-US" b="1" dirty="0" err="1" smtClean="0"/>
              <a:t>Claflin</a:t>
            </a:r>
            <a:r>
              <a:rPr lang="en-US" b="1" dirty="0" smtClean="0"/>
              <a:t> University)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33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 txBox="1">
            <a:spLocks/>
          </p:cNvSpPr>
          <p:nvPr/>
        </p:nvSpPr>
        <p:spPr>
          <a:xfrm>
            <a:off x="663248" y="1825625"/>
            <a:ext cx="83207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tx1"/>
                </a:solidFill>
              </a:rPr>
              <a:t>Models for core facility support within SC INBRE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Direct, infrastructure-building support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(examples: MUSC Stem Cell Core; </a:t>
            </a:r>
            <a:r>
              <a:rPr lang="en-US" dirty="0" err="1" smtClean="0">
                <a:solidFill>
                  <a:schemeClr val="tx1"/>
                </a:solidFill>
              </a:rPr>
              <a:t>Claflin</a:t>
            </a:r>
            <a:r>
              <a:rPr lang="en-US" dirty="0" smtClean="0">
                <a:solidFill>
                  <a:schemeClr val="tx1"/>
                </a:solidFill>
              </a:rPr>
              <a:t> NMR facility; USC Biomedical Engineering Core)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Direct support, targeted to specific needs within one institution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(example: confocal microscope at USCB, SC INBRE II) 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Direct support, targeted to specific programs/events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Indirect support, through project funding</a:t>
            </a:r>
          </a:p>
          <a:p>
            <a:pPr algn="l"/>
            <a:endParaRPr lang="is-I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2) </a:t>
            </a:r>
            <a:r>
              <a:rPr lang="en-US" b="1" dirty="0" smtClean="0">
                <a:solidFill>
                  <a:schemeClr val="tx1"/>
                </a:solidFill>
              </a:rPr>
              <a:t>Role of INBRE-supported core facilities in research training</a:t>
            </a:r>
          </a:p>
          <a:p>
            <a:pPr marL="971550" lvl="1" indent="-51435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networking and access to scientific resources</a:t>
            </a:r>
          </a:p>
          <a:p>
            <a:pPr marL="971550" lvl="1" indent="-51435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ormal workshops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facility tours for groups of students (i.e.: from PUIs)</a:t>
            </a:r>
          </a:p>
          <a:p>
            <a:pPr marL="971550" lvl="1" indent="-51435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visits to PUI campuses by core facility directors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direct, hands-on training experiences for students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7130" y="973776"/>
            <a:ext cx="5339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SC INBRE Support of </a:t>
            </a:r>
            <a:r>
              <a:rPr lang="en-US" sz="2800" b="1" smtClean="0"/>
              <a:t>Core Facilities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11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08" y="1181594"/>
            <a:ext cx="8682514" cy="777835"/>
          </a:xfrm>
        </p:spPr>
        <p:txBody>
          <a:bodyPr/>
          <a:lstStyle/>
          <a:p>
            <a:r>
              <a:rPr lang="en-US" sz="3600" b="1" dirty="0" err="1" smtClean="0"/>
              <a:t>Claflin</a:t>
            </a:r>
            <a:r>
              <a:rPr lang="en-US" sz="3600" b="1" dirty="0" smtClean="0"/>
              <a:t> University: NMR Facility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40" y="2149434"/>
            <a:ext cx="8682514" cy="40880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700 MHz NMR acquired with </a:t>
            </a:r>
            <a:r>
              <a:rPr lang="en-US" dirty="0" err="1" smtClean="0"/>
              <a:t>DoD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Space construction/renovation and outfitting: </a:t>
            </a:r>
            <a:r>
              <a:rPr lang="en-US" dirty="0" err="1" smtClean="0"/>
              <a:t>Claflin</a:t>
            </a:r>
            <a:r>
              <a:rPr lang="en-US" dirty="0" smtClean="0"/>
              <a:t> University</a:t>
            </a:r>
          </a:p>
          <a:p>
            <a:r>
              <a:rPr lang="en-US" dirty="0"/>
              <a:t>J</a:t>
            </a:r>
            <a:r>
              <a:rPr lang="en-US" dirty="0" smtClean="0"/>
              <a:t>oint SC INBRE II/</a:t>
            </a:r>
            <a:r>
              <a:rPr lang="en-US" dirty="0" err="1" smtClean="0"/>
              <a:t>EPSCoR</a:t>
            </a:r>
            <a:r>
              <a:rPr lang="en-US" dirty="0" smtClean="0"/>
              <a:t> support for personnel: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Arezue</a:t>
            </a:r>
            <a:r>
              <a:rPr lang="en-US" dirty="0" smtClean="0"/>
              <a:t> </a:t>
            </a:r>
            <a:r>
              <a:rPr lang="en-US" dirty="0" err="1" smtClean="0"/>
              <a:t>Boroujerdi</a:t>
            </a:r>
            <a:r>
              <a:rPr lang="en-US" dirty="0"/>
              <a:t>:</a:t>
            </a:r>
            <a:r>
              <a:rPr lang="en-US" dirty="0" smtClean="0"/>
              <a:t> SC INBRE hire and target faculty, SC INBRE II</a:t>
            </a:r>
          </a:p>
          <a:p>
            <a:pPr lvl="1"/>
            <a:r>
              <a:rPr lang="en-US" dirty="0" smtClean="0"/>
              <a:t>Dr. Raj </a:t>
            </a:r>
            <a:r>
              <a:rPr lang="en-US" dirty="0" err="1" smtClean="0"/>
              <a:t>Bhaskaran</a:t>
            </a:r>
            <a:r>
              <a:rPr lang="en-US" dirty="0" smtClean="0"/>
              <a:t> (NMR Facility Director until 2014) </a:t>
            </a:r>
          </a:p>
          <a:p>
            <a:pPr lvl="1"/>
            <a:r>
              <a:rPr lang="en-US" dirty="0" smtClean="0"/>
              <a:t>a postdoctoral fellow </a:t>
            </a:r>
          </a:p>
          <a:p>
            <a:pPr lvl="1"/>
            <a:r>
              <a:rPr lang="en-US" dirty="0" smtClean="0"/>
              <a:t>a full time technician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SC INBRE III partially funds the renovation of space in the NMR facility for a biological sample prep lab (ongoing)</a:t>
            </a:r>
          </a:p>
          <a:p>
            <a:r>
              <a:rPr lang="en-US" dirty="0" smtClean="0"/>
              <a:t>Other than the A&amp;R contribution listed above, the </a:t>
            </a:r>
            <a:r>
              <a:rPr lang="en-US" dirty="0" err="1" smtClean="0"/>
              <a:t>Claflin</a:t>
            </a:r>
            <a:r>
              <a:rPr lang="en-US" dirty="0" smtClean="0"/>
              <a:t> NMR facility is now independent of SC INBRE support</a:t>
            </a:r>
          </a:p>
        </p:txBody>
      </p:sp>
    </p:spTree>
    <p:extLst>
      <p:ext uri="{BB962C8B-B14F-4D97-AF65-F5344CB8AC3E}">
        <p14:creationId xmlns:p14="http://schemas.microsoft.com/office/powerpoint/2010/main" val="7765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22536" y="1488306"/>
            <a:ext cx="6713299" cy="37878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Claflin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NMR Facility Clients from South Carolina (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linked to SC INBRE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John Dawson, University of South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Carolina</a:t>
            </a:r>
            <a:endParaRPr lang="en-GB" sz="1600" dirty="0"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Caryn 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Outten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University of South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Carolina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en-GB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Homayoun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Valafar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University of South 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Carolina (Bio-I Core)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en-GB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Nick 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Grossoheme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Winthrop 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University (TF)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Heather Evans Anderson, Winthrop 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University (former TF)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Sondra Berger, University of South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Carolina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Angela Peters, 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Claflin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University (institutional PI)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Michael 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Sehorn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Clemson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University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Erin Eaton, Francis Marion 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University (TF)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Karen 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Buchmuller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Furman 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University (TF)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Marcello 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Forconi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College of 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Charleston (TF)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Esmaeil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Jabbari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University of South Carolina 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(TF)</a:t>
            </a: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Scott </a:t>
            </a:r>
            <a:r>
              <a:rPr lang="en-GB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Argraves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MUSC (PGF Director)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22536" y="5427358"/>
            <a:ext cx="5523557" cy="29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altLang="en-US" sz="1400" b="1" dirty="0" smtClean="0">
                <a:solidFill>
                  <a:srgbClr val="000000"/>
                </a:solidFill>
              </a:rPr>
              <a:t>From: Dr. Raj </a:t>
            </a:r>
            <a:r>
              <a:rPr lang="en-US" altLang="en-US" sz="1400" b="1" dirty="0" err="1" smtClean="0">
                <a:solidFill>
                  <a:srgbClr val="000000"/>
                </a:solidFill>
              </a:rPr>
              <a:t>Bhaskaran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, Clemson </a:t>
            </a:r>
            <a:r>
              <a:rPr lang="en-US" altLang="en-US" sz="1400" b="1" dirty="0">
                <a:solidFill>
                  <a:srgbClr val="000000"/>
                </a:solidFill>
              </a:rPr>
              <a:t>CI Symposium - Feb 13, 2013</a:t>
            </a:r>
            <a:endParaRPr lang="en-GB" alt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6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3"/>
          <p:cNvSpPr>
            <a:spLocks noChangeArrowheads="1"/>
          </p:cNvSpPr>
          <p:nvPr/>
        </p:nvSpPr>
        <p:spPr bwMode="auto">
          <a:xfrm>
            <a:off x="388145" y="811212"/>
            <a:ext cx="8856663" cy="6046788"/>
          </a:xfrm>
          <a:prstGeom prst="roundRect">
            <a:avLst>
              <a:gd name="adj" fmla="val 32"/>
            </a:avLst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en-US" sz="2000">
              <a:solidFill>
                <a:srgbClr val="000000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18660" y="5640598"/>
            <a:ext cx="5523557" cy="29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altLang="en-US" sz="1400" b="1" dirty="0" smtClean="0">
                <a:solidFill>
                  <a:srgbClr val="000000"/>
                </a:solidFill>
              </a:rPr>
              <a:t>From: Dr. Raj </a:t>
            </a:r>
            <a:r>
              <a:rPr lang="en-US" altLang="en-US" sz="1400" b="1" dirty="0" err="1" smtClean="0">
                <a:solidFill>
                  <a:srgbClr val="000000"/>
                </a:solidFill>
              </a:rPr>
              <a:t>Bhaskaran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, Clemson </a:t>
            </a:r>
            <a:r>
              <a:rPr lang="en-US" altLang="en-US" sz="1400" b="1" dirty="0">
                <a:solidFill>
                  <a:srgbClr val="000000"/>
                </a:solidFill>
              </a:rPr>
              <a:t>CI Symposium - Feb 13, 2013</a:t>
            </a:r>
            <a:endParaRPr lang="en-GB" altLang="en-US" sz="1400" b="1" dirty="0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18660" y="1360508"/>
            <a:ext cx="9228578" cy="39724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2800" b="1" dirty="0" smtClean="0">
                <a:latin typeface="Arial" charset="0"/>
              </a:rPr>
              <a:t>NMR Facility clients outside of South Carolina:</a:t>
            </a: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endParaRPr lang="en-GB" sz="2800" b="1" dirty="0"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2800" dirty="0" smtClean="0">
                <a:latin typeface="Arial" charset="0"/>
              </a:rPr>
              <a:t>The University </a:t>
            </a:r>
            <a:r>
              <a:rPr lang="en-GB" sz="2800" dirty="0">
                <a:latin typeface="Arial" charset="0"/>
              </a:rPr>
              <a:t>of Missouri, Columbia, </a:t>
            </a:r>
            <a:r>
              <a:rPr lang="en-GB" sz="2800" dirty="0" smtClean="0">
                <a:latin typeface="Arial" charset="0"/>
              </a:rPr>
              <a:t>MO </a:t>
            </a:r>
          </a:p>
          <a:p>
            <a:pPr>
              <a:buClr>
                <a:srgbClr val="0000FF"/>
              </a:buClr>
              <a:buSzPct val="100000"/>
              <a:buFont typeface="Arial" charset="0"/>
              <a:buNone/>
              <a:defRPr/>
            </a:pPr>
            <a:r>
              <a:rPr lang="en-GB" sz="2800" dirty="0" smtClean="0">
                <a:latin typeface="Arial" charset="0"/>
              </a:rPr>
              <a:t>University of Illinois College of Medicine, </a:t>
            </a:r>
            <a:r>
              <a:rPr lang="en-GB" sz="2800" dirty="0">
                <a:latin typeface="Arial" charset="0"/>
              </a:rPr>
              <a:t>Rockford, </a:t>
            </a:r>
            <a:r>
              <a:rPr lang="en-GB" sz="2800" dirty="0" smtClean="0">
                <a:latin typeface="Arial" charset="0"/>
              </a:rPr>
              <a:t>IL </a:t>
            </a:r>
            <a:r>
              <a:rPr lang="en-GB" sz="2800" dirty="0">
                <a:latin typeface="Arial" charset="0"/>
              </a:rPr>
              <a:t>	</a:t>
            </a:r>
          </a:p>
          <a:p>
            <a:pPr>
              <a:buClr>
                <a:srgbClr val="0000FF"/>
              </a:buClr>
              <a:buSzPct val="100000"/>
              <a:defRPr/>
            </a:pPr>
            <a:r>
              <a:rPr lang="en-GB" sz="2800" dirty="0" smtClean="0">
                <a:latin typeface="Arial" charset="0"/>
              </a:rPr>
              <a:t>University </a:t>
            </a:r>
            <a:r>
              <a:rPr lang="en-GB" sz="2800" dirty="0">
                <a:latin typeface="Arial" charset="0"/>
              </a:rPr>
              <a:t>of Arkansas, Fayetteville, </a:t>
            </a:r>
            <a:r>
              <a:rPr lang="en-GB" sz="2800" dirty="0" smtClean="0">
                <a:latin typeface="Arial" charset="0"/>
              </a:rPr>
              <a:t>AR</a:t>
            </a:r>
            <a:endParaRPr lang="en-GB" sz="2800" dirty="0"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defRPr/>
            </a:pPr>
            <a:r>
              <a:rPr lang="en-GB" sz="2800" dirty="0">
                <a:latin typeface="Arial" charset="0"/>
              </a:rPr>
              <a:t>	</a:t>
            </a:r>
            <a:r>
              <a:rPr lang="en-GB" sz="2800" dirty="0" smtClean="0">
                <a:latin typeface="Arial" charset="0"/>
              </a:rPr>
              <a:t>University </a:t>
            </a:r>
            <a:r>
              <a:rPr lang="en-GB" sz="2800" dirty="0">
                <a:latin typeface="Arial" charset="0"/>
              </a:rPr>
              <a:t>of Madras, Chennai, </a:t>
            </a:r>
            <a:r>
              <a:rPr lang="en-GB" sz="2800" dirty="0" smtClean="0">
                <a:latin typeface="Arial" charset="0"/>
              </a:rPr>
              <a:t>India</a:t>
            </a:r>
            <a:endParaRPr lang="en-GB" sz="2800" dirty="0">
              <a:latin typeface="Arial" charset="0"/>
            </a:endParaRPr>
          </a:p>
          <a:p>
            <a:pPr>
              <a:buClr>
                <a:srgbClr val="0000FF"/>
              </a:buClr>
              <a:buSzPct val="100000"/>
              <a:defRPr/>
            </a:pPr>
            <a:r>
              <a:rPr lang="en-GB" sz="2800" dirty="0">
                <a:latin typeface="Arial" charset="0"/>
              </a:rPr>
              <a:t>	</a:t>
            </a:r>
          </a:p>
          <a:p>
            <a:pPr>
              <a:buClr>
                <a:srgbClr val="0000FF"/>
              </a:buClr>
              <a:buSzPct val="100000"/>
              <a:defRPr/>
            </a:pPr>
            <a:r>
              <a:rPr lang="en-GB" sz="2800" dirty="0" smtClean="0">
                <a:latin typeface="Arial" charset="0"/>
              </a:rPr>
              <a:t>Seattle </a:t>
            </a:r>
            <a:r>
              <a:rPr lang="en-GB" sz="2800" dirty="0">
                <a:latin typeface="Arial" charset="0"/>
              </a:rPr>
              <a:t>Biomed, Seattle, </a:t>
            </a:r>
            <a:r>
              <a:rPr lang="en-GB" sz="2800" dirty="0" smtClean="0">
                <a:latin typeface="Arial" charset="0"/>
              </a:rPr>
              <a:t>WA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6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04" y="1098467"/>
            <a:ext cx="9369630" cy="1143000"/>
          </a:xfrm>
        </p:spPr>
        <p:txBody>
          <a:bodyPr/>
          <a:lstStyle/>
          <a:p>
            <a:r>
              <a:rPr lang="en-US" sz="3200" dirty="0" smtClean="0"/>
              <a:t>Hands-on training at the NMR facility, </a:t>
            </a:r>
            <a:r>
              <a:rPr lang="en-US" sz="3200" dirty="0" err="1" smtClean="0"/>
              <a:t>Claflin</a:t>
            </a:r>
            <a:r>
              <a:rPr lang="en-US" sz="3200" dirty="0" smtClean="0"/>
              <a:t> University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62" y="1920835"/>
            <a:ext cx="868251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2011: 2 undergraduate students </a:t>
            </a:r>
          </a:p>
          <a:p>
            <a:r>
              <a:rPr lang="en-US" dirty="0" smtClean="0"/>
              <a:t>2012: 9 trainees</a:t>
            </a:r>
          </a:p>
          <a:p>
            <a:pPr lvl="1"/>
            <a:r>
              <a:rPr lang="en-US" dirty="0" smtClean="0"/>
              <a:t>7 undergraduate students</a:t>
            </a:r>
            <a:r>
              <a:rPr lang="en-US" dirty="0"/>
              <a:t>;</a:t>
            </a:r>
            <a:r>
              <a:rPr lang="en-US" dirty="0" smtClean="0"/>
              <a:t> 1 </a:t>
            </a:r>
            <a:r>
              <a:rPr lang="en-US" dirty="0"/>
              <a:t>graduate </a:t>
            </a:r>
            <a:r>
              <a:rPr lang="en-US" dirty="0" smtClean="0"/>
              <a:t>student;</a:t>
            </a:r>
          </a:p>
          <a:p>
            <a:pPr marL="457200" lvl="1" indent="0">
              <a:buNone/>
            </a:pPr>
            <a:r>
              <a:rPr lang="en-US" dirty="0" smtClean="0"/>
              <a:t>1 </a:t>
            </a:r>
            <a:r>
              <a:rPr lang="en-US" dirty="0"/>
              <a:t>postdoctoral </a:t>
            </a:r>
            <a:r>
              <a:rPr lang="en-US" dirty="0" smtClean="0"/>
              <a:t>associate</a:t>
            </a:r>
          </a:p>
          <a:p>
            <a:r>
              <a:rPr lang="en-US" dirty="0" smtClean="0"/>
              <a:t>2013: 12 trainees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undergraduate </a:t>
            </a:r>
            <a:r>
              <a:rPr lang="en-US" dirty="0" smtClean="0"/>
              <a:t>students; 2 </a:t>
            </a:r>
            <a:r>
              <a:rPr lang="en-US" dirty="0"/>
              <a:t>graduate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2014: 19 trainees</a:t>
            </a:r>
          </a:p>
          <a:p>
            <a:pPr lvl="1"/>
            <a:r>
              <a:rPr lang="en-US" dirty="0" smtClean="0"/>
              <a:t>14 </a:t>
            </a:r>
            <a:r>
              <a:rPr lang="en-US" dirty="0"/>
              <a:t>undergraduate </a:t>
            </a:r>
            <a:r>
              <a:rPr lang="en-US" dirty="0" smtClean="0"/>
              <a:t>students; </a:t>
            </a:r>
            <a:r>
              <a:rPr lang="en-US" dirty="0"/>
              <a:t>4 graduate </a:t>
            </a:r>
            <a:r>
              <a:rPr lang="en-US" dirty="0" smtClean="0"/>
              <a:t>students; </a:t>
            </a:r>
            <a:r>
              <a:rPr lang="en-US" dirty="0"/>
              <a:t>1 </a:t>
            </a:r>
            <a:r>
              <a:rPr lang="en-US" dirty="0" smtClean="0"/>
              <a:t>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829</Words>
  <Application>Microsoft Office PowerPoint</Application>
  <PresentationFormat>Custom</PresentationFormat>
  <Paragraphs>143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明朝</vt:lpstr>
      <vt:lpstr>Arial</vt:lpstr>
      <vt:lpstr>Calibri</vt:lpstr>
      <vt:lpstr>Calibri Light</vt:lpstr>
      <vt:lpstr>HG Mincho Light J;MS Gothic;HG 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Claflin University: NMR Facility</vt:lpstr>
      <vt:lpstr>PowerPoint Presentation</vt:lpstr>
      <vt:lpstr>PowerPoint Presentation</vt:lpstr>
      <vt:lpstr>Hands-on training at the NMR facility, Claflin University</vt:lpstr>
      <vt:lpstr>Role of Core Facilities in Research Training</vt:lpstr>
      <vt:lpstr>MUSC Proteogenomics Facility REU</vt:lpstr>
      <vt:lpstr>PowerPoint Presentation</vt:lpstr>
      <vt:lpstr>Training as a part of SC INBRE funded projects  (i.e.: Bioinformatics Pilot Projects and USC MCF/MUSC Proteogenomics facilities) </vt:lpstr>
      <vt:lpstr>Additional considerations/challenges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Lucia Pirisi-Creek</dc:creator>
  <cp:lastModifiedBy>Timothy Hunter</cp:lastModifiedBy>
  <cp:revision>27</cp:revision>
  <dcterms:created xsi:type="dcterms:W3CDTF">2015-12-02T01:37:05Z</dcterms:created>
  <dcterms:modified xsi:type="dcterms:W3CDTF">2015-12-02T20:25:49Z</dcterms:modified>
</cp:coreProperties>
</file>